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307" r:id="rId3"/>
    <p:sldId id="306" r:id="rId4"/>
    <p:sldId id="293" r:id="rId5"/>
    <p:sldId id="294" r:id="rId6"/>
    <p:sldId id="257" r:id="rId7"/>
    <p:sldId id="265" r:id="rId8"/>
    <p:sldId id="308" r:id="rId9"/>
    <p:sldId id="258" r:id="rId10"/>
    <p:sldId id="275" r:id="rId11"/>
    <p:sldId id="273" r:id="rId12"/>
    <p:sldId id="267" r:id="rId13"/>
    <p:sldId id="309" r:id="rId14"/>
    <p:sldId id="29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14" autoAdjust="0"/>
    <p:restoredTop sz="86051" autoAdjust="0"/>
  </p:normalViewPr>
  <p:slideViewPr>
    <p:cSldViewPr snapToGrid="0">
      <p:cViewPr varScale="1">
        <p:scale>
          <a:sx n="41" d="100"/>
          <a:sy n="41" d="100"/>
        </p:scale>
        <p:origin x="-120" y="-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96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2E7457-1900-4433-A4EC-B1F044FA516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F8DCC3-EBE0-4ABD-9DF8-C93F249B0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2242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8DCC3-EBE0-4ABD-9DF8-C93F249B04C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4778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Diligent growth monitoring using appropriate growth charts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   and early intervention has the potential to prevent long term morbidity.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8DCC3-EBE0-4ABD-9DF8-C93F249B04C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0496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8DCC3-EBE0-4ABD-9DF8-C93F249B04C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13259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8DCC3-EBE0-4ABD-9DF8-C93F249B04C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0787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8DCC3-EBE0-4ABD-9DF8-C93F249B04C2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44425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4017638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618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14139572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8916960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932141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85100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0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30967778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0799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9770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903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85A3F49-842E-4876-B879-9BFE94E3321D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4E2EE07-25C2-4C0E-9208-92A69F7D144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reeform 6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311724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>
                <a:latin typeface="Algerian" panose="04020705040A02060702" pitchFamily="82" charset="0"/>
              </a:rPr>
              <a:t>Neonatal Growth Charts &amp; Growth monitoring</a:t>
            </a:r>
            <a:br>
              <a:rPr lang="en-US" sz="6000" dirty="0">
                <a:latin typeface="Algerian" panose="04020705040A02060702" pitchFamily="82" charset="0"/>
              </a:rPr>
            </a:br>
            <a:endParaRPr lang="en-US" sz="24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30042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831273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cap="none" dirty="0">
                <a:latin typeface="+mn-lt"/>
              </a:rPr>
              <a:t>Objectives Of This Webinar</a:t>
            </a:r>
            <a:endParaRPr lang="en-US" sz="3600" cap="none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931026"/>
            <a:ext cx="10178322" cy="592697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In this webinar we shall learn about: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The Objectives of  growth monitoring of preterm babies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Growth parameters to be measured, how to measure  and how frequently to measure.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Which growth charts can  be used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How to plot growth charts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Identification of growth impairment &amp; it’s management.</a:t>
            </a:r>
          </a:p>
          <a:p>
            <a:pPr>
              <a:lnSpc>
                <a:spcPct val="200000"/>
              </a:lnSpc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370837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00505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Calibri" panose="020F050202020403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064525"/>
            <a:ext cx="10622280" cy="5244835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250000"/>
              </a:lnSpc>
            </a:pPr>
            <a:r>
              <a:rPr lang="en-US" sz="9600" dirty="0">
                <a:solidFill>
                  <a:schemeClr val="tx1"/>
                </a:solidFill>
              </a:rPr>
              <a:t>Premature infants have greater nutritional needs to achieve optimal growth in the neonatal period than at any other time in life.</a:t>
            </a:r>
          </a:p>
          <a:p>
            <a:pPr>
              <a:lnSpc>
                <a:spcPct val="250000"/>
              </a:lnSpc>
            </a:pPr>
            <a:r>
              <a:rPr lang="en-US" sz="9600" dirty="0">
                <a:solidFill>
                  <a:schemeClr val="tx1"/>
                </a:solidFill>
              </a:rPr>
              <a:t>The American Academy of Pediatrics recommends that extra uterine growth should  parallel the intrauterine growth trajectory of the fetus at a comparable GA</a:t>
            </a:r>
          </a:p>
          <a:p>
            <a:pPr>
              <a:lnSpc>
                <a:spcPct val="250000"/>
              </a:lnSpc>
            </a:pPr>
            <a:r>
              <a:rPr lang="en-US" sz="6400" dirty="0">
                <a:solidFill>
                  <a:schemeClr val="tx1"/>
                </a:solidFill>
                <a:latin typeface="Calibri" panose="020F0502020204030204" pitchFamily="34" charset="0"/>
              </a:rPr>
              <a:t> American Academy of Pediatrics Committee on Nutrition Pediatrics 1985; 75(5): 976 -986.</a:t>
            </a:r>
          </a:p>
          <a:p>
            <a:pPr>
              <a:lnSpc>
                <a:spcPct val="250000"/>
              </a:lnSpc>
            </a:pPr>
            <a:endParaRPr lang="en-US" sz="6400" dirty="0">
              <a:latin typeface="Calibri" panose="020F0502020204030204" pitchFamily="34" charset="0"/>
            </a:endParaRPr>
          </a:p>
          <a:p>
            <a:pPr>
              <a:lnSpc>
                <a:spcPct val="250000"/>
              </a:lnSpc>
            </a:pPr>
            <a:r>
              <a:rPr lang="en-US" sz="4400" dirty="0">
                <a:latin typeface="Calibri" panose="020F0502020204030204" pitchFamily="34" charset="0"/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39187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978" y="365125"/>
            <a:ext cx="11455021" cy="917765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latin typeface="Algerian" panose="04020705040A02060702" pitchFamily="82" charset="0"/>
              </a:rPr>
              <a:t>Post Natal Growth Targets For Preterm Babies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9902" y="1362155"/>
            <a:ext cx="10341638" cy="4642860"/>
          </a:xfrm>
        </p:spPr>
        <p:txBody>
          <a:bodyPr>
            <a:normAutofit/>
          </a:bodyPr>
          <a:lstStyle/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Expected as per  intrauterine growth :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Weight – 15 to 18 g/kg per day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Length – 1 cm/week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Head circumference – 0.7 cm/week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7098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1460"/>
            <a:ext cx="10515600" cy="84952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Algerian" panose="04020705040A02060702" pitchFamily="82" charset="0"/>
              </a:rPr>
              <a:t>Extra Uterine Growth Restriction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9742" y="965801"/>
            <a:ext cx="9484057" cy="435133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Due to inherent limitations ,large number  of ELBW &amp;  VLBW babies will have cumulative deficits  in protein and energy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Show slower growth than intrauterine counterparts→ EUGR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EUGR: Defined as weight &lt; 10</a:t>
            </a:r>
            <a:r>
              <a:rPr lang="en-US" sz="2400" baseline="30000" dirty="0">
                <a:solidFill>
                  <a:schemeClr val="tx1"/>
                </a:solidFill>
              </a:rPr>
              <a:t>th</a:t>
            </a:r>
            <a:r>
              <a:rPr lang="en-US" sz="2400" dirty="0">
                <a:solidFill>
                  <a:schemeClr val="tx1"/>
                </a:solidFill>
              </a:rPr>
              <a:t> centile at 36 weeks PMA or at discharge.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chemeClr val="tx1"/>
                </a:solidFill>
              </a:rPr>
              <a:t>Provision of adequate nutrition from birth and growth monitoring essential. </a:t>
            </a:r>
          </a:p>
          <a:p>
            <a:pPr>
              <a:lnSpc>
                <a:spcPct val="200000"/>
              </a:lnSpc>
            </a:pP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7194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666" y="466454"/>
            <a:ext cx="10515600" cy="982735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Algerian" panose="04020705040A02060702" pitchFamily="82" charset="0"/>
              </a:rPr>
              <a:t>Need For Growth Monitoring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618" y="1323929"/>
            <a:ext cx="9098636" cy="485303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</a:rPr>
              <a:t>Extra Uterine  growth restriction associated with: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Long term adverse neuro-developmental sequelae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Increased risk of ROP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Poor bone health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Lower final weight &amp; height at 18 years of age.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Increased Post Natal Growth: Adult metabolic syndrome</a:t>
            </a:r>
          </a:p>
        </p:txBody>
      </p:sp>
    </p:spTree>
    <p:extLst>
      <p:ext uri="{BB962C8B-B14F-4D97-AF65-F5344CB8AC3E}">
        <p14:creationId xmlns:p14="http://schemas.microsoft.com/office/powerpoint/2010/main" xmlns="" val="3026837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77672"/>
            <a:ext cx="10515600" cy="856626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Algerian" panose="04020705040A02060702" pitchFamily="82" charset="0"/>
              </a:rPr>
              <a:t>Objectives of  Growth monitoring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300" y="1893866"/>
            <a:ext cx="9525000" cy="4698012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400" dirty="0">
                <a:solidFill>
                  <a:schemeClr val="tx1"/>
                </a:solidFill>
              </a:rPr>
              <a:t>To ensure that post natal growth is as optimal as is possible</a:t>
            </a:r>
          </a:p>
          <a:p>
            <a:pPr>
              <a:lnSpc>
                <a:spcPct val="250000"/>
              </a:lnSpc>
            </a:pPr>
            <a:r>
              <a:rPr lang="en-US" sz="2400" dirty="0">
                <a:solidFill>
                  <a:schemeClr val="tx1"/>
                </a:solidFill>
              </a:rPr>
              <a:t> Baby growing along birth trajectory</a:t>
            </a:r>
          </a:p>
          <a:p>
            <a:pPr>
              <a:lnSpc>
                <a:spcPct val="250000"/>
              </a:lnSpc>
            </a:pPr>
            <a:r>
              <a:rPr lang="en-US" sz="2400" dirty="0">
                <a:solidFill>
                  <a:schemeClr val="tx1"/>
                </a:solidFill>
              </a:rPr>
              <a:t>Early identification &amp; management of  growth impairment. </a:t>
            </a:r>
          </a:p>
          <a:p>
            <a:pPr>
              <a:lnSpc>
                <a:spcPct val="250000"/>
              </a:lnSpc>
            </a:pPr>
            <a:r>
              <a:rPr lang="en-US" sz="2400" dirty="0">
                <a:solidFill>
                  <a:schemeClr val="tx1"/>
                </a:solidFill>
              </a:rPr>
              <a:t>Assess response to interventions.</a:t>
            </a:r>
          </a:p>
          <a:p>
            <a:pPr>
              <a:lnSpc>
                <a:spcPct val="2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37276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47651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lgerian" panose="04020705040A02060702" pitchFamily="82" charset="0"/>
              </a:rPr>
              <a:t>Growth parameters to be tracked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097281"/>
            <a:ext cx="10178322" cy="550302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60000"/>
              </a:lnSpc>
            </a:pPr>
            <a:r>
              <a:rPr lang="en-US" sz="2800" dirty="0">
                <a:solidFill>
                  <a:schemeClr val="tx1"/>
                </a:solidFill>
              </a:rPr>
              <a:t>Growth parameters routinely tracked are </a:t>
            </a:r>
          </a:p>
          <a:p>
            <a:pPr>
              <a:lnSpc>
                <a:spcPct val="160000"/>
              </a:lnSpc>
            </a:pPr>
            <a:r>
              <a:rPr lang="en-US" sz="2800" dirty="0">
                <a:solidFill>
                  <a:schemeClr val="tx1"/>
                </a:solidFill>
              </a:rPr>
              <a:t>Weight, </a:t>
            </a:r>
          </a:p>
          <a:p>
            <a:pPr>
              <a:lnSpc>
                <a:spcPct val="160000"/>
              </a:lnSpc>
            </a:pPr>
            <a:r>
              <a:rPr lang="en-US" sz="2800" dirty="0">
                <a:solidFill>
                  <a:schemeClr val="tx1"/>
                </a:solidFill>
              </a:rPr>
              <a:t>Length &amp;</a:t>
            </a:r>
          </a:p>
          <a:p>
            <a:pPr>
              <a:lnSpc>
                <a:spcPct val="160000"/>
              </a:lnSpc>
            </a:pPr>
            <a:r>
              <a:rPr lang="en-US" sz="2800" dirty="0">
                <a:solidFill>
                  <a:schemeClr val="tx1"/>
                </a:solidFill>
              </a:rPr>
              <a:t> Head circumference of the baby.</a:t>
            </a:r>
          </a:p>
          <a:p>
            <a:pPr>
              <a:lnSpc>
                <a:spcPct val="160000"/>
              </a:lnSpc>
            </a:pPr>
            <a:r>
              <a:rPr lang="en-US" sz="2800" dirty="0">
                <a:solidFill>
                  <a:schemeClr val="tx1"/>
                </a:solidFill>
              </a:rPr>
              <a:t>Weight record daily until discharge, then twice a week or weekly until term GA, and then monthly until 12 months of chronological age.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800" dirty="0">
                <a:solidFill>
                  <a:schemeClr val="tx1"/>
                </a:solidFill>
              </a:rPr>
              <a:t>(Video format of how  all 3 measurements are done  to be included after this . </a:t>
            </a:r>
          </a:p>
          <a:p>
            <a:pPr>
              <a:lnSpc>
                <a:spcPct val="160000"/>
              </a:lnSpc>
            </a:pPr>
            <a:r>
              <a:rPr lang="en-US" sz="2800" dirty="0">
                <a:solidFill>
                  <a:schemeClr val="tx1"/>
                </a:solidFill>
              </a:rPr>
              <a:t>Text is in the word format , not included here).</a:t>
            </a:r>
          </a:p>
        </p:txBody>
      </p:sp>
    </p:spTree>
    <p:extLst>
      <p:ext uri="{BB962C8B-B14F-4D97-AF65-F5344CB8AC3E}">
        <p14:creationId xmlns:p14="http://schemas.microsoft.com/office/powerpoint/2010/main" xmlns="" val="2441904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24190"/>
            <a:ext cx="10515600" cy="1054246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Algerian" panose="04020705040A02060702" pitchFamily="82" charset="0"/>
              </a:rPr>
              <a:t>Growth Charts Commonly Used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2889" y="1310188"/>
            <a:ext cx="10481481" cy="522361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b="1" dirty="0">
                <a:solidFill>
                  <a:schemeClr val="tx1"/>
                </a:solidFill>
              </a:rPr>
              <a:t>Intrauterine growth curves :</a:t>
            </a:r>
          </a:p>
          <a:p>
            <a:r>
              <a:rPr lang="en-US" sz="2400" dirty="0">
                <a:solidFill>
                  <a:schemeClr val="tx1"/>
                </a:solidFill>
              </a:rPr>
              <a:t>Anthropometric data at birth from  preterm babies  delivered at various gestations</a:t>
            </a:r>
            <a:r>
              <a:rPr lang="en-US" sz="2400" b="1" dirty="0">
                <a:solidFill>
                  <a:schemeClr val="tx1"/>
                </a:solidFill>
              </a:rPr>
              <a:t>. </a:t>
            </a:r>
          </a:p>
          <a:p>
            <a:r>
              <a:rPr lang="en-US" sz="2400" dirty="0">
                <a:solidFill>
                  <a:schemeClr val="tx1"/>
                </a:solidFill>
              </a:rPr>
              <a:t>Fenton’s charts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Post Natal Growth curves</a:t>
            </a:r>
          </a:p>
          <a:p>
            <a:r>
              <a:rPr lang="en-US" sz="2400" dirty="0">
                <a:solidFill>
                  <a:schemeClr val="tx1"/>
                </a:solidFill>
              </a:rPr>
              <a:t> Based on longitudinal  post natal weights of preterm  at various gestations.</a:t>
            </a:r>
          </a:p>
          <a:p>
            <a:r>
              <a:rPr lang="en-US" sz="2400" dirty="0">
                <a:solidFill>
                  <a:schemeClr val="tx1"/>
                </a:solidFill>
              </a:rPr>
              <a:t>Ehrenkranz charts.</a:t>
            </a:r>
          </a:p>
          <a:p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3455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2015"/>
            <a:ext cx="10515600" cy="846162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Algerian" panose="04020705040A02060702" pitchFamily="82" charset="0"/>
              </a:rPr>
              <a:t>Gender Specific Fenton charts 2013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97529" y="1334631"/>
            <a:ext cx="3017121" cy="407194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87232" y="1278114"/>
            <a:ext cx="2842953" cy="412846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838200" y="1493166"/>
            <a:ext cx="45318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Based on the recommended growth goal for preterm infants.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Called Standard or prescriptive charts.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Gender Specific.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Equivalent to the WHO growth charts at 50 weeks gestational, so no change in centile when transitioning.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4200903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72423" y="2294359"/>
            <a:ext cx="4132144" cy="30212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516" y="-194446"/>
            <a:ext cx="11155680" cy="1690737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Algerian" panose="04020705040A02060702" pitchFamily="82" charset="0"/>
              </a:rPr>
              <a:t/>
            </a:r>
            <a:br>
              <a:rPr lang="en-US" sz="4000" dirty="0">
                <a:latin typeface="Algerian" panose="04020705040A02060702" pitchFamily="82" charset="0"/>
              </a:rPr>
            </a:br>
            <a:r>
              <a:rPr lang="en-US" sz="4000" dirty="0">
                <a:latin typeface="Algerian" panose="04020705040A02060702" pitchFamily="82" charset="0"/>
              </a:rPr>
              <a:t>Ehrenkranz Post Natal Growth Charts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1032" y="1645919"/>
            <a:ext cx="10515600" cy="431815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 Longitudinal curves represent postnatal growth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Portray how babies grow after birth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Allow for the initial postnatal weight loss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</a:rPr>
              <a:t>   seen in newborn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Also called Reference (descriptive) curve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560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42552"/>
            <a:ext cx="10515600" cy="10132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Plotting Growth  of 26 weeks 750 grams, for first 28 days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6957" y="2152421"/>
            <a:ext cx="5704764" cy="4475824"/>
          </a:xfrm>
          <a:ln w="19050">
            <a:solidFill>
              <a:schemeClr val="tx1"/>
            </a:solidFill>
          </a:ln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91483" y="2133819"/>
            <a:ext cx="3862317" cy="449442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79573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233" y="365125"/>
            <a:ext cx="11577711" cy="718087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latin typeface="Algerian" panose="04020705040A02060702" pitchFamily="82" charset="0"/>
              </a:rPr>
              <a:t>Reasons For Poor Growth &amp; Management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33015" y="1083212"/>
            <a:ext cx="10015381" cy="54273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684667"/>
              </p:ext>
            </p:extLst>
          </p:nvPr>
        </p:nvGraphicFramePr>
        <p:xfrm>
          <a:off x="1433012" y="1230285"/>
          <a:ext cx="9456660" cy="5476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83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283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82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Reasons For Poor Growth</a:t>
                      </a:r>
                    </a:p>
                    <a:p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Management</a:t>
                      </a:r>
                    </a:p>
                    <a:p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82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Inadequate protein &amp;/ or caloric  intake </a:t>
                      </a:r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Fortification of human milk to provide 120 Kcal / kg /day &amp; 3.5 – 4 gram/kg / day protein</a:t>
                      </a:r>
                    </a:p>
                    <a:p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46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Cold stress</a:t>
                      </a:r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KMC</a:t>
                      </a:r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82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Anemia</a:t>
                      </a:r>
                    </a:p>
                    <a:p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+mn-lt"/>
                        </a:rPr>
                        <a:t>Correction of symptomatic anemia</a:t>
                      </a:r>
                      <a:endParaRPr lang="en-US" sz="2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82405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+mn-lt"/>
                        </a:rPr>
                        <a:t>Occult Infection</a:t>
                      </a:r>
                    </a:p>
                    <a:p>
                      <a:r>
                        <a:rPr lang="en-US" sz="2400" dirty="0">
                          <a:latin typeface="+mn-lt"/>
                        </a:rPr>
                        <a:t>Hyponatremia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+mn-lt"/>
                        </a:rPr>
                        <a:t>Investigate &amp; treat appropriately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05759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latin typeface="Algerian" panose="04020705040A02060702" pitchFamily="82" charset="0"/>
              </a:rPr>
              <a:t>Key Messages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252727" y="976095"/>
            <a:ext cx="10434968" cy="5707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VLBWs are prone to EUGR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Growth monitoring is essential for all preterm babies.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Monitor on Fenton’s (prescriptive) for classification of nutritive status at birth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Monitor on </a:t>
            </a:r>
            <a:r>
              <a:rPr lang="en-US" sz="2400" dirty="0" err="1">
                <a:solidFill>
                  <a:schemeClr val="tx1"/>
                </a:solidFill>
              </a:rPr>
              <a:t>Ehrenkranz</a:t>
            </a:r>
            <a:r>
              <a:rPr lang="en-US" sz="2400" dirty="0">
                <a:solidFill>
                  <a:schemeClr val="tx1"/>
                </a:solidFill>
              </a:rPr>
              <a:t> (descriptive) charts for postnatal growth 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Growth charts help you to monitor faltering and effectiveness of interventions </a:t>
            </a:r>
          </a:p>
          <a:p>
            <a:pPr>
              <a:lnSpc>
                <a:spcPct val="150000"/>
              </a:lnSpc>
            </a:pPr>
            <a:endParaRPr 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170702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10718</TotalTime>
  <Words>551</Words>
  <Application>Microsoft Office PowerPoint</Application>
  <PresentationFormat>Custom</PresentationFormat>
  <Paragraphs>92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Badge</vt:lpstr>
      <vt:lpstr>Neonatal Growth Charts &amp; Growth monitoring </vt:lpstr>
      <vt:lpstr>Objectives Of This Webinar</vt:lpstr>
      <vt:lpstr>Introduction</vt:lpstr>
      <vt:lpstr>Post Natal Growth Targets For Preterm Babies</vt:lpstr>
      <vt:lpstr>Extra Uterine Growth Restriction</vt:lpstr>
      <vt:lpstr>Need For Growth Monitoring</vt:lpstr>
      <vt:lpstr>Objectives of  Growth monitoring</vt:lpstr>
      <vt:lpstr>Growth parameters to be tracked</vt:lpstr>
      <vt:lpstr>Growth Charts Commonly Used</vt:lpstr>
      <vt:lpstr>Gender Specific Fenton charts 2013</vt:lpstr>
      <vt:lpstr> Ehrenkranz Post Natal Growth Charts</vt:lpstr>
      <vt:lpstr>Plotting Growth  of 26 weeks 750 grams, for first 28 days</vt:lpstr>
      <vt:lpstr>Reasons For Poor Growth &amp; Management</vt:lpstr>
      <vt:lpstr>Key Messages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Neonatal Growth Charts</dc:title>
  <dc:creator>Jayashree Mondkar</dc:creator>
  <cp:lastModifiedBy>Designo</cp:lastModifiedBy>
  <cp:revision>154</cp:revision>
  <dcterms:created xsi:type="dcterms:W3CDTF">2016-09-10T14:40:34Z</dcterms:created>
  <dcterms:modified xsi:type="dcterms:W3CDTF">2017-06-12T14:16:21Z</dcterms:modified>
</cp:coreProperties>
</file>